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9"/>
  </p:notesMasterIdLst>
  <p:sldIdLst>
    <p:sldId id="256" r:id="rId2"/>
    <p:sldId id="449" r:id="rId3"/>
    <p:sldId id="450" r:id="rId4"/>
    <p:sldId id="312" r:id="rId5"/>
    <p:sldId id="315" r:id="rId6"/>
    <p:sldId id="316" r:id="rId7"/>
    <p:sldId id="317" r:id="rId8"/>
    <p:sldId id="318" r:id="rId9"/>
    <p:sldId id="319" r:id="rId10"/>
    <p:sldId id="321" r:id="rId11"/>
    <p:sldId id="398" r:id="rId12"/>
    <p:sldId id="263" r:id="rId13"/>
    <p:sldId id="298" r:id="rId14"/>
    <p:sldId id="265" r:id="rId15"/>
    <p:sldId id="438" r:id="rId16"/>
    <p:sldId id="452" r:id="rId17"/>
    <p:sldId id="439" r:id="rId18"/>
    <p:sldId id="440" r:id="rId19"/>
    <p:sldId id="441" r:id="rId20"/>
    <p:sldId id="269" r:id="rId21"/>
    <p:sldId id="404" r:id="rId22"/>
    <p:sldId id="397" r:id="rId23"/>
    <p:sldId id="417" r:id="rId24"/>
    <p:sldId id="418" r:id="rId25"/>
    <p:sldId id="299" r:id="rId26"/>
    <p:sldId id="445" r:id="rId27"/>
    <p:sldId id="413" r:id="rId28"/>
    <p:sldId id="415" r:id="rId29"/>
    <p:sldId id="456" r:id="rId30"/>
    <p:sldId id="325" r:id="rId31"/>
    <p:sldId id="454" r:id="rId32"/>
    <p:sldId id="392" r:id="rId33"/>
    <p:sldId id="455" r:id="rId34"/>
    <p:sldId id="326" r:id="rId35"/>
    <p:sldId id="306" r:id="rId36"/>
    <p:sldId id="393" r:id="rId37"/>
    <p:sldId id="395" r:id="rId38"/>
    <p:sldId id="394" r:id="rId39"/>
    <p:sldId id="396" r:id="rId40"/>
    <p:sldId id="458" r:id="rId41"/>
    <p:sldId id="425" r:id="rId42"/>
    <p:sldId id="423" r:id="rId43"/>
    <p:sldId id="433" r:id="rId44"/>
    <p:sldId id="435" r:id="rId45"/>
    <p:sldId id="436" r:id="rId46"/>
    <p:sldId id="437" r:id="rId47"/>
    <p:sldId id="300" r:id="rId48"/>
    <p:sldId id="387" r:id="rId49"/>
    <p:sldId id="358" r:id="rId50"/>
    <p:sldId id="388" r:id="rId51"/>
    <p:sldId id="389" r:id="rId52"/>
    <p:sldId id="390" r:id="rId53"/>
    <p:sldId id="391" r:id="rId54"/>
    <p:sldId id="401" r:id="rId55"/>
    <p:sldId id="402" r:id="rId56"/>
    <p:sldId id="444" r:id="rId57"/>
    <p:sldId id="405" r:id="rId58"/>
    <p:sldId id="408" r:id="rId59"/>
    <p:sldId id="409" r:id="rId60"/>
    <p:sldId id="448" r:id="rId61"/>
    <p:sldId id="406" r:id="rId62"/>
    <p:sldId id="407" r:id="rId63"/>
    <p:sldId id="447" r:id="rId64"/>
    <p:sldId id="442" r:id="rId65"/>
    <p:sldId id="432" r:id="rId66"/>
    <p:sldId id="411" r:id="rId67"/>
    <p:sldId id="429" r:id="rId6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675" autoAdjust="0"/>
  </p:normalViewPr>
  <p:slideViewPr>
    <p:cSldViewPr>
      <p:cViewPr varScale="1">
        <p:scale>
          <a:sx n="94" d="100"/>
          <a:sy n="94" d="100"/>
        </p:scale>
        <p:origin x="-111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A0215-8285-4319-830C-2AFDD0E60ABD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4684E-1C9C-4B49-B8B1-6B57BFF5FD0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4684E-1C9C-4B49-B8B1-6B57BFF5FD0A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22.11.2023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5720" y="714356"/>
            <a:ext cx="8458200" cy="1222375"/>
          </a:xfrm>
        </p:spPr>
        <p:txBody>
          <a:bodyPr>
            <a:normAutofit/>
          </a:bodyPr>
          <a:lstStyle/>
          <a:p>
            <a:r>
              <a:rPr lang="pl-PL" dirty="0" smtClean="0"/>
              <a:t>Pedagogika Planu Daltońskiego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81000" y="2428868"/>
            <a:ext cx="8458200" cy="2371732"/>
          </a:xfrm>
        </p:spPr>
        <p:txBody>
          <a:bodyPr>
            <a:normAutofit fontScale="85000" lnSpcReduction="20000"/>
          </a:bodyPr>
          <a:lstStyle/>
          <a:p>
            <a:r>
              <a:rPr lang="pl-PL" b="1" dirty="0" smtClean="0"/>
              <a:t>     „Jeśli szanujemy dziecko i podążamy za jego możliwościami to może ono zrobić więcej, niż od niego oczekujemy,</a:t>
            </a:r>
          </a:p>
          <a:p>
            <a:r>
              <a:rPr lang="pl-PL" b="1" dirty="0" smtClean="0"/>
              <a:t>a wszystko co dziecko potrafi- nauczycielowi zrobić nie wolno”</a:t>
            </a:r>
          </a:p>
          <a:p>
            <a:r>
              <a:rPr lang="pl-PL" b="1" dirty="0" smtClean="0"/>
              <a:t>                                                                         </a:t>
            </a:r>
            <a:r>
              <a:rPr lang="pl-PL" sz="1400" b="1" dirty="0" smtClean="0"/>
              <a:t>Helen </a:t>
            </a:r>
            <a:r>
              <a:rPr lang="pl-PL" sz="1400" b="1" dirty="0" err="1" smtClean="0"/>
              <a:t>Parkhurst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l-PL" sz="1800" b="1" dirty="0" smtClean="0">
                <a:solidFill>
                  <a:srgbClr val="002060"/>
                </a:solidFill>
              </a:rPr>
              <a:t>Refleksja</a:t>
            </a:r>
          </a:p>
          <a:p>
            <a:pPr>
              <a:buFont typeface="Courier New" pitchFamily="49" charset="0"/>
              <a:buChar char="o"/>
            </a:pPr>
            <a:endParaRPr lang="pl-PL" sz="18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sz="1800" b="1" dirty="0" smtClean="0">
                <a:solidFill>
                  <a:srgbClr val="002060"/>
                </a:solidFill>
              </a:rPr>
              <a:t> dziecko zastanawia się nad swoim zachowaniem i wykonaną pracą</a:t>
            </a:r>
          </a:p>
          <a:p>
            <a:pPr>
              <a:buFont typeface="Courier New" pitchFamily="49" charset="0"/>
              <a:buChar char="o"/>
            </a:pPr>
            <a:r>
              <a:rPr lang="pl-PL" sz="1800" b="1" dirty="0" smtClean="0">
                <a:solidFill>
                  <a:srgbClr val="002060"/>
                </a:solidFill>
              </a:rPr>
              <a:t> ocenia swoje zachowania i postępy edukacyjne</a:t>
            </a:r>
          </a:p>
          <a:p>
            <a:pPr>
              <a:buFont typeface="Courier New" pitchFamily="49" charset="0"/>
              <a:buChar char="o"/>
            </a:pPr>
            <a:r>
              <a:rPr lang="pl-PL" sz="1800" b="1" dirty="0" smtClean="0">
                <a:solidFill>
                  <a:srgbClr val="002060"/>
                </a:solidFill>
              </a:rPr>
              <a:t> wskazuje swoje mocne i słabe strony</a:t>
            </a:r>
          </a:p>
          <a:p>
            <a:pPr>
              <a:buFont typeface="Courier New" pitchFamily="49" charset="0"/>
              <a:buChar char="o"/>
            </a:pPr>
            <a:r>
              <a:rPr lang="pl-PL" sz="1800" b="1" dirty="0" smtClean="0">
                <a:solidFill>
                  <a:srgbClr val="002060"/>
                </a:solidFill>
              </a:rPr>
              <a:t> ocenia swoje zachowanie odnosząc się do zasad określonych w grupie</a:t>
            </a:r>
          </a:p>
          <a:p>
            <a:pPr>
              <a:buFont typeface="Arial" pitchFamily="34" charset="0"/>
              <a:buChar char="•"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obecności</a:t>
            </a:r>
            <a:endParaRPr lang="pl-PL" dirty="0"/>
          </a:p>
        </p:txBody>
      </p:sp>
      <p:pic>
        <p:nvPicPr>
          <p:cNvPr id="8" name="Symbol zastępczy zawartości 7" descr="DSC080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ymbol zastępczy zawartości 9" descr="DSC080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35743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785787" y="1285860"/>
            <a:ext cx="785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Dzieci samodzielnie oznaczają swoja obecność danego dnia  w przedszkolu.</a:t>
            </a:r>
            <a:endParaRPr lang="pl-PL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dni tygodnia</a:t>
            </a:r>
            <a:endParaRPr lang="pl-PL" dirty="0"/>
          </a:p>
        </p:txBody>
      </p:sp>
      <p:pic>
        <p:nvPicPr>
          <p:cNvPr id="15" name="Symbol zastępczy zawartości 14" descr="DSC080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357562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Symbol zastępczy zawartości 13" descr="DSC081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785786" y="1785926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Plan tygodnia przedstawia dni  tygodnia opisane kolorami, które służą do oznaczenia wykonanych zadań na tablicy.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Kalendarz pogody</a:t>
            </a:r>
            <a:endParaRPr lang="pl-PL" dirty="0"/>
          </a:p>
        </p:txBody>
      </p:sp>
      <p:pic>
        <p:nvPicPr>
          <p:cNvPr id="13" name="Symbol zastępczy zawartości 12" descr="DSC081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Symbol zastępczy zawartości 15" descr="DSC080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86380" y="4143380"/>
            <a:ext cx="3275215" cy="2456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1071538" y="1500174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b="1" dirty="0" smtClean="0">
                <a:solidFill>
                  <a:srgbClr val="002060"/>
                </a:solidFill>
              </a:rPr>
              <a:t>Obok dni tygodnia dzieci samodzielnie oznaczają stan pogodowy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6" name="Obraz 5" descr="DSC08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428736"/>
            <a:ext cx="3190865" cy="2393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86800" cy="841248"/>
          </a:xfrm>
        </p:spPr>
        <p:txBody>
          <a:bodyPr/>
          <a:lstStyle/>
          <a:p>
            <a:r>
              <a:rPr lang="pl-PL" dirty="0" smtClean="0"/>
              <a:t>Wizualizacja dnia - plan dnia</a:t>
            </a:r>
            <a:endParaRPr lang="pl-PL" dirty="0"/>
          </a:p>
        </p:txBody>
      </p:sp>
      <p:pic>
        <p:nvPicPr>
          <p:cNvPr id="13" name="Symbol zastępczy zawartości 12" descr="DSC080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4" y="1643050"/>
            <a:ext cx="3395511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Symbol zastępczy zawartości 13" descr="DSC081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928662" y="3071810"/>
            <a:ext cx="3821659" cy="2866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785786" y="1428736"/>
            <a:ext cx="4214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Aktywności  i działania jakie dzieci podejmują w ciągu dnia w przedszkolu.</a:t>
            </a:r>
          </a:p>
          <a:p>
            <a:endParaRPr lang="pl-PL" b="1" dirty="0" smtClean="0">
              <a:solidFill>
                <a:srgbClr val="00206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PRAWA RĘKA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186766" cy="828668"/>
          </a:xfrm>
        </p:spPr>
        <p:txBody>
          <a:bodyPr>
            <a:normAutofit fontScale="62500" lnSpcReduction="2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Asystent nauczyciela to dziecko, które jest zaangażowane  w pomoc w jego działaniach dydaktycznych i wychowawczych, tzw. „prawa ręka”.</a:t>
            </a:r>
          </a:p>
          <a:p>
            <a:endParaRPr lang="pl-PL" dirty="0"/>
          </a:p>
        </p:txBody>
      </p:sp>
      <p:pic>
        <p:nvPicPr>
          <p:cNvPr id="4" name="Symbol zastępczy zawartości 4" descr="IMGP0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4592" y="2481645"/>
            <a:ext cx="3629020" cy="272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dyżurów w grupie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14354"/>
          </a:xfrm>
        </p:spPr>
        <p:txBody>
          <a:bodyPr>
            <a:normAutofit fontScale="55000" lnSpcReduction="2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Dzieci są odpowiedzialne za określone czynności w grupie.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Dyżurnych oznacza się na tablicy dyżurów. </a:t>
            </a:r>
          </a:p>
          <a:p>
            <a:endParaRPr lang="pl-PL" dirty="0"/>
          </a:p>
        </p:txBody>
      </p:sp>
      <p:pic>
        <p:nvPicPr>
          <p:cNvPr id="4" name="Symbol zastępczy zawartości 14" descr="DSC08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067307" y="2719379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13" descr="DSC08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714620"/>
            <a:ext cx="4210050" cy="3157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928670"/>
            <a:ext cx="6786610" cy="5089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yzur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857364"/>
            <a:ext cx="2841646" cy="159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dyzur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4572008"/>
            <a:ext cx="2539986" cy="142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IMG_20181004_114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142984"/>
            <a:ext cx="4125527" cy="550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5" descr="IMGP0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28728" y="1571612"/>
            <a:ext cx="4572032" cy="342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IMGP0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8821" y="3214686"/>
            <a:ext cx="2690831" cy="201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Prekursorką „Pedagogiki Planu Daltońskiego„ była  amerykańska nauczycielka  Helen </a:t>
            </a:r>
            <a:r>
              <a:rPr lang="pl-PL" b="1" dirty="0" err="1" smtClean="0">
                <a:solidFill>
                  <a:srgbClr val="002060"/>
                </a:solidFill>
              </a:rPr>
              <a:t>Parhurst</a:t>
            </a:r>
            <a:r>
              <a:rPr lang="pl-PL" b="1" dirty="0" smtClean="0">
                <a:solidFill>
                  <a:srgbClr val="002060"/>
                </a:solidFill>
              </a:rPr>
              <a:t>.</a:t>
            </a:r>
          </a:p>
          <a:p>
            <a:pPr>
              <a:buFont typeface="Courier New" pitchFamily="49" charset="0"/>
              <a:buChar char="o"/>
            </a:pPr>
            <a:endParaRPr lang="pl-PL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Myśl organizowania pracy indywidualnej zrodziła się w 1905 roku , kiedy to </a:t>
            </a:r>
            <a:r>
              <a:rPr lang="pl-PL" b="1" dirty="0" err="1" smtClean="0">
                <a:solidFill>
                  <a:srgbClr val="002060"/>
                </a:solidFill>
              </a:rPr>
              <a:t>Parhurst</a:t>
            </a:r>
            <a:r>
              <a:rPr lang="pl-PL" b="1" dirty="0" smtClean="0">
                <a:solidFill>
                  <a:srgbClr val="002060"/>
                </a:solidFill>
              </a:rPr>
              <a:t> zaczynając swoją karierę nauczycielską zmuszona była pracować z kilkoma klasami jednocześnie. </a:t>
            </a:r>
          </a:p>
          <a:p>
            <a:pPr>
              <a:buFont typeface="Courier New" pitchFamily="49" charset="0"/>
              <a:buChar char="o"/>
            </a:pPr>
            <a:endParaRPr lang="pl-PL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Magazyn szkolny przerobiła na klasę w której każdy kąt przeznaczyła na inny przedmiot.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Tablica zadań</a:t>
            </a:r>
            <a:endParaRPr lang="pl-PL" dirty="0"/>
          </a:p>
        </p:txBody>
      </p:sp>
      <p:pic>
        <p:nvPicPr>
          <p:cNvPr id="9" name="Symbol zastępczy zawartości 8" descr="IMGP03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071810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ymbol zastępczy zawartości 6" descr="IMGP03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571472" y="1285860"/>
            <a:ext cx="8461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W każdy poniedziałek nauczycielka omawia zadania edukacyjne na dany tydzień , 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natomiast decyzję o dniu i czasie wykonania danego zadania pozostawia dzieciom.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W piątek wspólnie z dziećmi nauczycielka omawia i dokonuje 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podsumowania wykonanych zadań.</a:t>
            </a:r>
            <a:endParaRPr lang="pl-PL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Tablica zadań -planowanie</a:t>
            </a:r>
            <a:endParaRPr lang="pl-PL" dirty="0"/>
          </a:p>
        </p:txBody>
      </p:sp>
      <p:pic>
        <p:nvPicPr>
          <p:cNvPr id="4" name="Symbol zastępczy zawartości 3" descr="DSC08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6703" y="1600200"/>
            <a:ext cx="603059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Instrukcje do zadań</a:t>
            </a:r>
            <a:endParaRPr lang="pl-PL" dirty="0"/>
          </a:p>
        </p:txBody>
      </p:sp>
      <p:pic>
        <p:nvPicPr>
          <p:cNvPr id="7" name="Symbol zastępczy zawartości 6" descr="DSC081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2212188"/>
            <a:ext cx="3292670" cy="4390227"/>
          </a:xfrm>
        </p:spPr>
      </p:pic>
      <p:pic>
        <p:nvPicPr>
          <p:cNvPr id="9" name="Symbol zastępczy zawartości 8" descr="DSC081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2000240"/>
            <a:ext cx="3364108" cy="4485478"/>
          </a:xfrm>
        </p:spPr>
      </p:pic>
      <p:sp>
        <p:nvSpPr>
          <p:cNvPr id="6" name="pole tekstowe 5"/>
          <p:cNvSpPr txBox="1"/>
          <p:nvPr/>
        </p:nvSpPr>
        <p:spPr>
          <a:xfrm>
            <a:off x="928662" y="1500174"/>
            <a:ext cx="643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Instrukcje do zadań kierują dziecko w kolejnych krokach do celu,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którym jest wykonanie zadania.</a:t>
            </a:r>
            <a:endParaRPr lang="pl-PL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1071546"/>
            <a:ext cx="6096010" cy="457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714356"/>
            <a:ext cx="7239019" cy="542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28596" y="357166"/>
            <a:ext cx="721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Tygodniowe zadania edukacyjne poruszają różne kompetencje nabywane przez dzieci. 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Są to karty pracy : językowe matematyczne, plastyczne, grafomotoryczne, zadania muzyczne, sportowe, oglądanie książek itp.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3" name="Obraz 2" descr="DSC08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785926"/>
            <a:ext cx="3357568" cy="4476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 descr="IMGP0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357298"/>
            <a:ext cx="2381596" cy="1787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ymbol zastępczy zawartości 5" descr="IMGP0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94734" y="3777242"/>
            <a:ext cx="2196828" cy="2929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IMGP03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1857364"/>
            <a:ext cx="2476517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P03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136273" y="1721852"/>
            <a:ext cx="2344926" cy="175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IMGP04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0" y="4143380"/>
            <a:ext cx="285752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85728"/>
            <a:ext cx="8215338" cy="616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/>
            </a:r>
            <a:br>
              <a:rPr lang="pl-PL" b="1" dirty="0" smtClean="0">
                <a:solidFill>
                  <a:srgbClr val="002060"/>
                </a:solidFill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285729"/>
            <a:ext cx="8115328" cy="1000132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Dziecko po poprawnym wykonaniu zadania według instrukcji umieszcza magnes 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koloru jaki odpowiada danemu dniu.</a:t>
            </a:r>
          </a:p>
          <a:p>
            <a:endParaRPr lang="pl-PL" dirty="0"/>
          </a:p>
        </p:txBody>
      </p:sp>
      <p:pic>
        <p:nvPicPr>
          <p:cNvPr id="4" name="Obraz 3" descr="DSC09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357298"/>
            <a:ext cx="6858016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Refleksja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42982"/>
          </a:xfrm>
        </p:spPr>
        <p:txBody>
          <a:bodyPr>
            <a:normAutofit fontScale="85000" lnSpcReduction="1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Dziecko dokonuje samooceny czy wykonane  zadania tygodniowe, były dla niego łatwe czy trudne. </a:t>
            </a:r>
          </a:p>
          <a:p>
            <a:endParaRPr lang="pl-PL" dirty="0"/>
          </a:p>
        </p:txBody>
      </p:sp>
      <p:pic>
        <p:nvPicPr>
          <p:cNvPr id="4" name="Symbol zastępczy zawartości 4" descr="IMGP0300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9633" y="3187897"/>
            <a:ext cx="3786215" cy="283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P03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771873" y="4300961"/>
            <a:ext cx="1832149" cy="137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ymbol zastępczy zawartości 5" descr="IMGP0302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393542" y="3107392"/>
            <a:ext cx="1999168" cy="149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W 2011 roku powstało Polskie Stowarzyszenie Dalton, które we współpracy z holenderską fundacją Dalton International propagują ten innowacyjny sposób podejścia do edukacji. Z  każdym rokiem ten alternatywny sposób edukacji zyskuje sobie nowych zwolenników.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Praca w parach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odnosi się do całokształtu funkcjonowania dzieci w grupie przedszkolnej - dzieci nie tylko współpracują ze sobą w ustalonych parach podczas zajęć dydaktycznych ale także pomagają sobie wzajemnie np. przy ubieraniu się, czy pełnieniu „funkcji” w grupie </a:t>
            </a:r>
          </a:p>
          <a:p>
            <a:pPr>
              <a:buFont typeface="Courier New" pitchFamily="49" charset="0"/>
              <a:buChar char="o"/>
            </a:pPr>
            <a:endParaRPr lang="pl-PL" sz="20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co tygodniowa zmienność par, pozwala na działanie „każdego z każdym” co daje dzieciom możliwość kontaktu i lepszego poznania wszystkich koleżanek i kolegów w grupie.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p</a:t>
            </a:r>
            <a:r>
              <a:rPr lang="pl-PL" dirty="0" smtClean="0"/>
              <a:t>racy </a:t>
            </a:r>
            <a:r>
              <a:rPr lang="pl-PL" dirty="0" smtClean="0"/>
              <a:t>w parach</a:t>
            </a:r>
            <a:endParaRPr lang="pl-PL" dirty="0"/>
          </a:p>
        </p:txBody>
      </p:sp>
      <p:pic>
        <p:nvPicPr>
          <p:cNvPr id="4" name="Picture 2" descr="D:\daltonskie\dalton 2222\DSC08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3394472" cy="4525963"/>
          </a:xfrm>
          <a:prstGeom prst="rect">
            <a:avLst/>
          </a:prstGeom>
          <a:noFill/>
        </p:spPr>
      </p:pic>
      <p:pic>
        <p:nvPicPr>
          <p:cNvPr id="5" name="Symbol zastępczy zawartości 5" descr="IMGP0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1857364"/>
            <a:ext cx="2381596" cy="1787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par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3929066"/>
            <a:ext cx="2762269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SC081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3857628"/>
            <a:ext cx="3595681" cy="2696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DSC08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4286256"/>
            <a:ext cx="285752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DSC081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28604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DSC081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357166"/>
            <a:ext cx="2857520" cy="3810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5" descr="IMGP0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2285992"/>
            <a:ext cx="3644905" cy="2733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ymbol zastępczy zawartości 4" descr="IMGP0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357430"/>
            <a:ext cx="3640143" cy="273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Praca w zespołach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b="1" dirty="0" smtClean="0"/>
              <a:t>    </a:t>
            </a:r>
            <a:r>
              <a:rPr lang="pl-PL" sz="2000" b="1" dirty="0" smtClean="0">
                <a:solidFill>
                  <a:srgbClr val="002060"/>
                </a:solidFill>
              </a:rPr>
              <a:t>Zespół zadaniowy dobrany w sposób losowy przeciwdziała izolacji dzieci, angażuje wszystkich do działania i realizacji wspólnego celu. </a:t>
            </a:r>
          </a:p>
          <a:p>
            <a:pPr>
              <a:buNone/>
            </a:pPr>
            <a:r>
              <a:rPr lang="pl-PL" sz="2000" b="1" dirty="0" smtClean="0">
                <a:solidFill>
                  <a:srgbClr val="002060"/>
                </a:solidFill>
              </a:rPr>
              <a:t>Ponadto: </a:t>
            </a: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rozwija wiarę we własne możliwości </a:t>
            </a: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daje możliwość dzielenia się pomysłami</a:t>
            </a: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rozwija umiejętność współdziałania ale nie wyręczania </a:t>
            </a: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uczy przestrzegania zasad </a:t>
            </a: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uczy wypowiadania się</a:t>
            </a: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uczy słuchania, nie przeszkadzania innym</a:t>
            </a:r>
            <a:endParaRPr lang="pl-PL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Praca w zespołach</a:t>
            </a:r>
            <a:endParaRPr lang="pl-PL" dirty="0"/>
          </a:p>
        </p:txBody>
      </p:sp>
      <p:pic>
        <p:nvPicPr>
          <p:cNvPr id="5" name="Symbol zastępczy zawartości 4" descr="IMGP03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200024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IMGP03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29256" y="1643050"/>
            <a:ext cx="2490775" cy="1868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86634596_5726346820739598_738102424913602937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2928934"/>
            <a:ext cx="2000264" cy="3562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187237060_2499528490186550_282615769854540419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14290"/>
            <a:ext cx="3209116" cy="571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187498904_1680262505490322_490114721164833860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357166"/>
            <a:ext cx="2793988" cy="157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187133280_404416567196072_1184520116115953325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2643182"/>
            <a:ext cx="2211216" cy="3937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186964157_486187252618961_872606601724778909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214290"/>
            <a:ext cx="1425398" cy="2538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77409795_243967480819932_631183432362390749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28604"/>
            <a:ext cx="3000383" cy="5357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177640491_144666640878483_747404039569778899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57166"/>
            <a:ext cx="1285884" cy="2296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177464159_264546658684550_8605632210014533920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2928934"/>
            <a:ext cx="1857388" cy="3312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178055020_940402793441524_6437493034426430840_n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785794"/>
            <a:ext cx="2411720" cy="4306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61301980_178120667451217_603166230060050700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2780486" cy="4614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161025081_133101602060894_423122578050363077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3071810"/>
            <a:ext cx="2914811" cy="173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161462543_193303495520304_868781597808881842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5214950"/>
            <a:ext cx="3190659" cy="143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160959218_1370265406663548_174449027951767700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6644" y="500042"/>
            <a:ext cx="1573879" cy="351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161738562_481854192836906_202084325628972993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428604"/>
            <a:ext cx="3597655" cy="2457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161092945_266539375031284_7974477717679510546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5000636"/>
            <a:ext cx="2579665" cy="170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87107593_1105187493314356_52757779527701020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50" y="3143248"/>
            <a:ext cx="2571768" cy="342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187102366_482184352885137_72499332629967155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3214686"/>
            <a:ext cx="2500312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187284930_159963206090643_929626726467616497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214686"/>
            <a:ext cx="2625347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 descr="187085561_769739737057721_4496158997854374300_n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142852"/>
            <a:ext cx="214314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 descr="187472563_431223268123144_572217051400680290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058" y="285728"/>
            <a:ext cx="3357586" cy="2521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Przedszkole jest miejscem w którym dziecko zaczyna poznawać świat w sposób bardziej uporządkowany, zaplanowany i systematyczny, a jego rozwój powinien być we właściwy sposób stymulowany.</a:t>
            </a:r>
          </a:p>
          <a:p>
            <a:pPr>
              <a:buFont typeface="Courier New" pitchFamily="49" charset="0"/>
              <a:buChar char="o"/>
            </a:pPr>
            <a:endParaRPr lang="pl-PL" sz="20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Na jakość warunków edukacyjnych wpływa właściwe zagospodarowanie przestrzeni. </a:t>
            </a: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Dobre zagospodarowanie przestrzeni to takie, które pozwala dziecku na zaspokajanie podstawowych potrzeb rozwojowych. </a:t>
            </a: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Aranżacja przestrzeni jest bardzo ważnym elementem składowym metodyki pracy nauczyciela daltońskiego.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0181012_1009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642918"/>
            <a:ext cx="3071834" cy="2303876"/>
          </a:xfrm>
          <a:prstGeom prst="rect">
            <a:avLst/>
          </a:prstGeom>
        </p:spPr>
      </p:pic>
      <p:pic>
        <p:nvPicPr>
          <p:cNvPr id="3" name="Obraz 2" descr="IMG_20181012_101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142852"/>
            <a:ext cx="2000264" cy="1500198"/>
          </a:xfrm>
          <a:prstGeom prst="rect">
            <a:avLst/>
          </a:prstGeom>
        </p:spPr>
      </p:pic>
      <p:pic>
        <p:nvPicPr>
          <p:cNvPr id="4" name="Obraz 3" descr="IMG_20181012_1026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429000"/>
            <a:ext cx="3357586" cy="2518190"/>
          </a:xfrm>
          <a:prstGeom prst="rect">
            <a:avLst/>
          </a:prstGeom>
        </p:spPr>
      </p:pic>
      <p:pic>
        <p:nvPicPr>
          <p:cNvPr id="5" name="Obraz 4" descr="IMG_20181012_1037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4214818"/>
            <a:ext cx="3143272" cy="2357454"/>
          </a:xfrm>
          <a:prstGeom prst="rect">
            <a:avLst/>
          </a:prstGeom>
        </p:spPr>
      </p:pic>
      <p:pic>
        <p:nvPicPr>
          <p:cNvPr id="6" name="Obraz 5" descr="IMG_20181012_1026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504" y="1428736"/>
            <a:ext cx="3714808" cy="2786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Praca w zespołach</a:t>
            </a:r>
            <a:endParaRPr lang="pl-PL" dirty="0"/>
          </a:p>
        </p:txBody>
      </p:sp>
      <p:pic>
        <p:nvPicPr>
          <p:cNvPr id="3" name="Symbol zastępczy zawartości 4" descr="DSC003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14422"/>
            <a:ext cx="4191000" cy="3143250"/>
          </a:xfrm>
          <a:prstGeom prst="rect">
            <a:avLst/>
          </a:prstGeom>
        </p:spPr>
      </p:pic>
      <p:pic>
        <p:nvPicPr>
          <p:cNvPr id="4" name="Symbol zastępczy zawartości 11" descr="DSC00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5693" y="2571745"/>
            <a:ext cx="3905278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7" descr="DSC00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85728"/>
            <a:ext cx="4595298" cy="3446473"/>
          </a:xfrm>
          <a:prstGeom prst="rect">
            <a:avLst/>
          </a:prstGeom>
        </p:spPr>
      </p:pic>
      <p:pic>
        <p:nvPicPr>
          <p:cNvPr id="3" name="Obraz 2" descr="DSC004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24" y="1357298"/>
            <a:ext cx="3238523" cy="2428892"/>
          </a:xfrm>
          <a:prstGeom prst="rect">
            <a:avLst/>
          </a:prstGeom>
        </p:spPr>
      </p:pic>
      <p:pic>
        <p:nvPicPr>
          <p:cNvPr id="4" name="Obraz 3" descr="DSC004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3911206"/>
            <a:ext cx="3643338" cy="2732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AKTYWNOŚCI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3543296" cy="454344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b="1" dirty="0" smtClean="0"/>
              <a:t> </a:t>
            </a:r>
            <a:r>
              <a:rPr lang="pl-PL" b="1" dirty="0" smtClean="0">
                <a:solidFill>
                  <a:srgbClr val="002060"/>
                </a:solidFill>
              </a:rPr>
              <a:t>Odpowiedzialność za zabawę w czasie wolnym.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Dzieci każdego dnia planują zabawę swobodną w kącikach w sali </a:t>
            </a:r>
          </a:p>
          <a:p>
            <a:pPr>
              <a:buFont typeface="Courier New" pitchFamily="49" charset="0"/>
              <a:buChar char="o"/>
            </a:pPr>
            <a:endParaRPr lang="pl-PL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Odpowiadają za miejsce zabawy i pozostawienie po sobie porządku; 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W razie nieporządku w kąciku dyżurni bądź nauczyciel mają wiedzę, kto bawił się w danym miejscu. </a:t>
            </a:r>
            <a:endParaRPr lang="pl-PL" dirty="0"/>
          </a:p>
        </p:txBody>
      </p:sp>
      <p:pic>
        <p:nvPicPr>
          <p:cNvPr id="2050" name="Picture 2" descr="D:\daltonskie\aktywności\DSC08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143116"/>
            <a:ext cx="4514020" cy="3385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785794"/>
            <a:ext cx="6786578" cy="5089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642918"/>
            <a:ext cx="7048517" cy="528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 descr="DSC00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696496"/>
            <a:ext cx="6596108" cy="494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Aktywności</a:t>
            </a:r>
            <a:endParaRPr lang="pl-PL" dirty="0"/>
          </a:p>
        </p:txBody>
      </p:sp>
      <p:pic>
        <p:nvPicPr>
          <p:cNvPr id="9" name="Symbol zastępczy zawartości 8" descr="DSC081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571612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14876" y="1600200"/>
            <a:ext cx="4276724" cy="472440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22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pl-PL" sz="22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pl-PL" b="1" dirty="0"/>
          </a:p>
        </p:txBody>
      </p:sp>
      <p:pic>
        <p:nvPicPr>
          <p:cNvPr id="13" name="Obraz 12" descr="DSC08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286124"/>
            <a:ext cx="3024209" cy="2268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07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5" y="928670"/>
            <a:ext cx="3000396" cy="225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DSC08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14290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DSC079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857628"/>
            <a:ext cx="3690964" cy="2768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DSC079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3571876"/>
            <a:ext cx="371477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080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3714752"/>
            <a:ext cx="3167085" cy="2375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DSC08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85926"/>
            <a:ext cx="4214842" cy="3161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DSC08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57166"/>
            <a:ext cx="4143372" cy="3107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Font typeface="Courier New" pitchFamily="49" charset="0"/>
              <a:buChar char="o"/>
            </a:pPr>
            <a:endParaRPr lang="pl-PL" sz="2000" b="1" dirty="0" smtClean="0"/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Pracując zgodnie z założeniami pedagogiki, planu daltońskiego ważne jest aby umożliwić dzieciom, samodzielną zabawę ,pracę i edukację.</a:t>
            </a:r>
          </a:p>
          <a:p>
            <a:pPr>
              <a:buNone/>
            </a:pPr>
            <a:r>
              <a:rPr lang="pl-PL" sz="2000" b="1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Odpowiednio urządzić przestrzeń edukacyjno- zabawową, w której dziecko czuje się bezpiecznie, gdzie panują jasne, przewidywalne zasady.</a:t>
            </a:r>
          </a:p>
          <a:p>
            <a:pPr>
              <a:buFont typeface="Courier New" pitchFamily="49" charset="0"/>
              <a:buChar char="o"/>
            </a:pPr>
            <a:endParaRPr lang="pl-PL" sz="20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Pomocne przy tym są wszelkiego rodzaju tablice, pomoce dydaktyczne, wizualizujące zadnia i obowiązki dziecka.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8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447678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DSC08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4071942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DSC08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000372"/>
            <a:ext cx="3929091" cy="2946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08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4000496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DSC08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86190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DSC08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571480"/>
            <a:ext cx="3571900" cy="267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DSC08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429000"/>
            <a:ext cx="3643306" cy="2732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08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000108"/>
            <a:ext cx="2786050" cy="2089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DSC08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500042"/>
            <a:ext cx="4190997" cy="3143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DSC08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3571876"/>
            <a:ext cx="3905245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DSC080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286124"/>
            <a:ext cx="4357686" cy="3268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08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286124"/>
            <a:ext cx="4095747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DSC08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500042"/>
            <a:ext cx="3929090" cy="294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DSC08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14290"/>
            <a:ext cx="3595713" cy="269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DSC08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4143380"/>
            <a:ext cx="2762237" cy="2071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Zegar - Upływający czas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Czas-upływ czasu pojęcie trudne dla dziecka, w edukacji daltońskiej stosuje się specjalny zegar, który pokazuje upływ czasu 5,10,15,30 minut.</a:t>
            </a:r>
          </a:p>
          <a:p>
            <a:endParaRPr lang="pl-PL" b="1" dirty="0" smtClean="0">
              <a:solidFill>
                <a:srgbClr val="002060"/>
              </a:solidFill>
            </a:endParaRPr>
          </a:p>
          <a:p>
            <a:r>
              <a:rPr lang="pl-PL" b="1" dirty="0" smtClean="0">
                <a:solidFill>
                  <a:srgbClr val="002060"/>
                </a:solidFill>
              </a:rPr>
              <a:t>Nauczyciel wyznacza dzieciom zadania i nastawia zegar, dzieci obserwują ile czasu im jeszcze zostało do zakończenia zadania lub danej aktywności.</a:t>
            </a:r>
            <a:endParaRPr lang="pl-PL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8" descr="IMGP0385.JPG"/>
          <p:cNvPicPr>
            <a:picLocks noChangeAspect="1"/>
          </p:cNvPicPr>
          <p:nvPr/>
        </p:nvPicPr>
        <p:blipFill>
          <a:blip r:embed="rId2" cstate="print"/>
          <a:srcRect t="1515" b="1515"/>
          <a:stretch>
            <a:fillRect/>
          </a:stretch>
        </p:blipFill>
        <p:spPr>
          <a:xfrm rot="5400000">
            <a:off x="-287647" y="1216285"/>
            <a:ext cx="5252445" cy="381996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DSC097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1063" y="3286124"/>
            <a:ext cx="4190998" cy="31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SYSTEM PRACY- SYGNALIZATOR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3328982" cy="4757758"/>
          </a:xfrm>
        </p:spPr>
        <p:txBody>
          <a:bodyPr>
            <a:normAutofit fontScale="625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Sygnalizator służy do niewerbalnej komunikacji z dziećmi. Pozwala w widoczny sposób za pomocą obręczy zaznaczyć formę aktywności dzieci podczas zajęć. Poszczególny kolor stanowi pewnego rodzaju kod.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FF0000"/>
                </a:solidFill>
              </a:rPr>
              <a:t>Czerwony</a:t>
            </a:r>
            <a:r>
              <a:rPr lang="pl-PL" b="1" dirty="0" smtClean="0">
                <a:solidFill>
                  <a:srgbClr val="002060"/>
                </a:solidFill>
              </a:rPr>
              <a:t> dziecko pracuje samodzielnie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FFFF00"/>
                </a:solidFill>
              </a:rPr>
              <a:t>Żółty </a:t>
            </a:r>
            <a:r>
              <a:rPr lang="pl-PL" b="1" dirty="0" smtClean="0">
                <a:solidFill>
                  <a:srgbClr val="002060"/>
                </a:solidFill>
              </a:rPr>
              <a:t>dzieci pracują w parach lub w grupach mogą prosić o pomoc kolegów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B050"/>
                </a:solidFill>
              </a:rPr>
              <a:t>Zielony</a:t>
            </a:r>
            <a:r>
              <a:rPr lang="pl-PL" b="1" dirty="0" smtClean="0">
                <a:solidFill>
                  <a:srgbClr val="002060"/>
                </a:solidFill>
              </a:rPr>
              <a:t> to czas pracy z nauczycielem</a:t>
            </a:r>
          </a:p>
          <a:p>
            <a:endParaRPr lang="pl-PL" dirty="0"/>
          </a:p>
        </p:txBody>
      </p:sp>
      <p:pic>
        <p:nvPicPr>
          <p:cNvPr id="4" name="Symbol zastępczy zawartości 4" descr="IMGP0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857822" y="2000038"/>
            <a:ext cx="3143274" cy="2429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P0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771597" y="4586989"/>
            <a:ext cx="1834359" cy="1375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Wizualizacja upływającego czasu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b="1" dirty="0" smtClean="0">
                <a:solidFill>
                  <a:srgbClr val="002060"/>
                </a:solidFill>
              </a:rPr>
              <a:t>zestawienie miesięcy i pór roku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 dzieci obserwują upływający czas na przestrzeni roku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017968"/>
            <a:ext cx="6215106" cy="4661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9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714356"/>
            <a:ext cx="7215206" cy="541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l-PL" sz="2000" b="1" dirty="0" smtClean="0">
                <a:solidFill>
                  <a:srgbClr val="002060"/>
                </a:solidFill>
              </a:rPr>
              <a:t>Plan daltoński to idea, organizacji oddziału oparty na czterech podstawowych filarach</a:t>
            </a:r>
          </a:p>
          <a:p>
            <a:pPr>
              <a:buNone/>
            </a:pPr>
            <a:endParaRPr lang="pl-PL" sz="20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002060"/>
                </a:solidFill>
              </a:rPr>
              <a:t>samodzielność</a:t>
            </a:r>
          </a:p>
          <a:p>
            <a:pPr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002060"/>
                </a:solidFill>
              </a:rPr>
              <a:t>odpowiedzialność</a:t>
            </a:r>
          </a:p>
          <a:p>
            <a:pPr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002060"/>
                </a:solidFill>
              </a:rPr>
              <a:t>współpraca</a:t>
            </a:r>
          </a:p>
          <a:p>
            <a:pPr>
              <a:buFont typeface="Arial" pitchFamily="34" charset="0"/>
              <a:buChar char="•"/>
            </a:pPr>
            <a:r>
              <a:rPr lang="pl-PL" sz="2000" b="1" dirty="0" smtClean="0">
                <a:solidFill>
                  <a:srgbClr val="002060"/>
                </a:solidFill>
              </a:rPr>
              <a:t> refleksja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KALENDARZ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2471726" cy="1328733"/>
          </a:xfrm>
        </p:spPr>
        <p:txBody>
          <a:bodyPr>
            <a:normAutofit fontScale="47500" lnSpcReduction="20000"/>
          </a:bodyPr>
          <a:lstStyle/>
          <a:p>
            <a:r>
              <a:rPr lang="pl-PL" sz="4000" b="1" dirty="0" smtClean="0">
                <a:solidFill>
                  <a:srgbClr val="002060"/>
                </a:solidFill>
              </a:rPr>
              <a:t>Kalendarz 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– w grupach starszych obok dni tygodnia dzieci mogą samodzielnie oznaczać kolejne daty</a:t>
            </a:r>
          </a:p>
          <a:p>
            <a:endParaRPr lang="pl-PL" dirty="0"/>
          </a:p>
        </p:txBody>
      </p:sp>
      <p:pic>
        <p:nvPicPr>
          <p:cNvPr id="4" name="Obraz 3" descr="DSC09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2000240"/>
            <a:ext cx="5524538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Kalendarz Urodzin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214422"/>
            <a:ext cx="8258204" cy="900106"/>
          </a:xfrm>
        </p:spPr>
        <p:txBody>
          <a:bodyPr>
            <a:normAutofit fontScale="62500" lnSpcReduction="2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Do samodzielnego obserwowania i umiejscawiania w czasie, służy także 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„Kalendarz urodzin”</a:t>
            </a:r>
          </a:p>
          <a:p>
            <a:endParaRPr lang="pl-PL" dirty="0"/>
          </a:p>
        </p:txBody>
      </p:sp>
      <p:pic>
        <p:nvPicPr>
          <p:cNvPr id="4" name="Obraz 3" descr="187800325_486334129154158_689750604688953384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3214686"/>
            <a:ext cx="393379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187791596_969707327189442_693360374757106104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1857364"/>
            <a:ext cx="2563593" cy="342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87549835_304461481341143_305467089315523152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428604"/>
            <a:ext cx="3214710" cy="5723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WIZUALIZACJA ZASAD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571613"/>
            <a:ext cx="8215370" cy="1143008"/>
          </a:xfrm>
        </p:spPr>
        <p:txBody>
          <a:bodyPr>
            <a:normAutofit fontScale="77500" lnSpcReduction="2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System ogólnie przyjętych w grupie zasad </a:t>
            </a:r>
          </a:p>
          <a:p>
            <a:r>
              <a:rPr lang="pl-PL" b="1" dirty="0" smtClean="0">
                <a:solidFill>
                  <a:srgbClr val="002060"/>
                </a:solidFill>
              </a:rPr>
              <a:t>jest wizualizowany tak, by dziecko mogło przypomnieć sobie i innym o właściwym zachowaniu.</a:t>
            </a:r>
          </a:p>
          <a:p>
            <a:endParaRPr lang="pl-PL" dirty="0"/>
          </a:p>
        </p:txBody>
      </p:sp>
      <p:pic>
        <p:nvPicPr>
          <p:cNvPr id="4" name="Symbol zastępczy zawartości 4" descr="IMGP0315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71479" y="3314695"/>
            <a:ext cx="3657591" cy="2743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IMGP031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3357562"/>
            <a:ext cx="2000232" cy="150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IMGP0310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4786322"/>
            <a:ext cx="1762137" cy="132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IMGP0312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4714884"/>
            <a:ext cx="2071702" cy="155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WIZUALIZACJA WYJŚĆ DO TOALETY</a:t>
            </a:r>
            <a:endParaRPr lang="pl-PL" dirty="0"/>
          </a:p>
        </p:txBody>
      </p:sp>
      <p:pic>
        <p:nvPicPr>
          <p:cNvPr id="4" name="Symbol zastępczy zawartości 4" descr="IMGP0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2000240"/>
            <a:ext cx="4189615" cy="3142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zawartości 5" descr="IMGP0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1857364"/>
            <a:ext cx="2190765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IMGP03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5" y="4071942"/>
            <a:ext cx="2476518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 CZYM MOGĘ POMÓC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5043494" cy="4686320"/>
          </a:xfrm>
        </p:spPr>
        <p:txBody>
          <a:bodyPr>
            <a:normAutofit fontScale="700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 „w czym mogę pomóc” – to tablica informacyjna znajdująca się w oddziałach dzieci starszych, na której umieszczane są umiejętności dzieci tj.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wiązanie butów, zapinanie guzików itp. oraz wizytówkę dzieci które to potrafią , są „specjalistami”</a:t>
            </a:r>
          </a:p>
          <a:p>
            <a:pPr>
              <a:buFont typeface="Courier New" pitchFamily="49" charset="0"/>
              <a:buChar char="o"/>
            </a:pPr>
            <a:endParaRPr lang="pl-PL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Deklarują  w ten sposób chęć pomocy w tym, w czym są najlepsze, tak, aby te dzieci, które z daną czynnością mają problem, mogły się do nich bezpośrednio zgłosić i poprosić o pomoc. </a:t>
            </a:r>
          </a:p>
          <a:p>
            <a:endParaRPr lang="pl-PL" dirty="0"/>
          </a:p>
        </p:txBody>
      </p:sp>
      <p:pic>
        <p:nvPicPr>
          <p:cNvPr id="4" name="Obraz 3" descr="sznuruj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6" y="1428736"/>
            <a:ext cx="1857388" cy="1629954"/>
          </a:xfrm>
          <a:prstGeom prst="rect">
            <a:avLst/>
          </a:prstGeom>
        </p:spPr>
      </p:pic>
      <p:pic>
        <p:nvPicPr>
          <p:cNvPr id="5" name="Obraz 4" descr="czyta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3143248"/>
            <a:ext cx="2215281" cy="1477316"/>
          </a:xfrm>
          <a:prstGeom prst="rect">
            <a:avLst/>
          </a:prstGeom>
        </p:spPr>
      </p:pic>
      <p:pic>
        <p:nvPicPr>
          <p:cNvPr id="6" name="Symbol zastępczy zawartości 4" descr="guzi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4786322"/>
            <a:ext cx="1804664" cy="159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CO PLAN DALTOŃSKI DAJE DZIECIOM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rozwój samodzielnego działania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umiejętność organizacji pracy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umiejętność współpracy (w parach, zespołach) 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umiejętność dokonywania samooceny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rozwój umiejętności i postaw społecznych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rozwój empatii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łatwiejsze dostosowanie się ustalonym zasadom i regułom 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kształtowanie poczucie odpowiedzialności za siebie i innych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świadomość konsekwencji za swoje czyny i decyzje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kształtowanie twórczego myślenia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umiejętność dokonywania wyborów; wszechstronny rozwój dziecka. 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 możliwość dokonania własnej refleksji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Dziękujemy </a:t>
            </a:r>
            <a:r>
              <a:rPr lang="pl-PL" b="1" dirty="0" smtClean="0">
                <a:solidFill>
                  <a:srgbClr val="002060"/>
                </a:solidFill>
                <a:sym typeface="Wingdings"/>
              </a:rPr>
              <a:t></a:t>
            </a:r>
            <a:endParaRPr lang="pl-PL" b="1" dirty="0" smtClean="0">
              <a:solidFill>
                <a:srgbClr val="002060"/>
              </a:solidFill>
            </a:endParaRPr>
          </a:p>
          <a:p>
            <a:endParaRPr lang="pl-PL" dirty="0"/>
          </a:p>
        </p:txBody>
      </p:sp>
      <p:pic>
        <p:nvPicPr>
          <p:cNvPr id="5" name="Obraz 4" descr="IMGP0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286512" y="1428737"/>
            <a:ext cx="2286017" cy="171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zieci-jak-moty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928670"/>
            <a:ext cx="6643734" cy="4814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Samodzielność</a:t>
            </a:r>
          </a:p>
          <a:p>
            <a:pPr>
              <a:buFont typeface="Courier New" pitchFamily="49" charset="0"/>
              <a:buChar char="o"/>
            </a:pPr>
            <a:endParaRPr lang="pl-PL" sz="55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 dziecko potrafi poradzić sobie z napotkanym problemem</a:t>
            </a:r>
          </a:p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 dokonuje analizy sytuacji problemowej</a:t>
            </a:r>
          </a:p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 znajduje środki do pokonania trudności</a:t>
            </a:r>
          </a:p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 poszukuje informacji i testuje różne metody dojścia do określonego celu</a:t>
            </a:r>
          </a:p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 jest zmotywowane, z chęcią podejmuje działania wymagające jego aktywności</a:t>
            </a:r>
          </a:p>
          <a:p>
            <a:pPr>
              <a:buFont typeface="Courier New" pitchFamily="49" charset="0"/>
              <a:buChar char="o"/>
            </a:pPr>
            <a:endParaRPr lang="pl-PL" sz="55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endParaRPr lang="pl-PL" sz="55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SAMODZIELNOŚĆ ELEMENT CODZIENNYCH DZIAŁAŃ</a:t>
            </a:r>
          </a:p>
          <a:p>
            <a:pPr>
              <a:buFont typeface="Courier New" pitchFamily="49" charset="0"/>
              <a:buChar char="o"/>
            </a:pPr>
            <a:endParaRPr lang="pl-PL" sz="55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 samodzielność w działaniu podczas zajęć dydaktycznych</a:t>
            </a:r>
          </a:p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 samodzielność w czynnościach samoobsługowych</a:t>
            </a:r>
          </a:p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 samodzielność w podejmowaniu decyzji – świadome planowanie</a:t>
            </a:r>
          </a:p>
          <a:p>
            <a:pPr>
              <a:buFont typeface="Courier New" pitchFamily="49" charset="0"/>
              <a:buChar char="o"/>
            </a:pPr>
            <a:r>
              <a:rPr lang="pl-PL" sz="5500" b="1" dirty="0" smtClean="0">
                <a:solidFill>
                  <a:srgbClr val="002060"/>
                </a:solidFill>
              </a:rPr>
              <a:t> samodzielność w poszukiwaniu i dochodzeniu do rozwiązań</a:t>
            </a:r>
          </a:p>
          <a:p>
            <a:pPr>
              <a:buFont typeface="Courier New" pitchFamily="49" charset="0"/>
              <a:buChar char="o"/>
            </a:pP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l-PL" sz="1800" b="1" dirty="0" smtClean="0">
                <a:solidFill>
                  <a:srgbClr val="002060"/>
                </a:solidFill>
              </a:rPr>
              <a:t>Odpowiedzialność</a:t>
            </a:r>
          </a:p>
          <a:p>
            <a:pPr>
              <a:buFont typeface="Courier New" pitchFamily="49" charset="0"/>
              <a:buChar char="o"/>
            </a:pPr>
            <a:endParaRPr lang="pl-PL" sz="1800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sz="1800" b="1" dirty="0" smtClean="0">
                <a:solidFill>
                  <a:srgbClr val="002060"/>
                </a:solidFill>
              </a:rPr>
              <a:t> jest współtwórcą swego procesu uczenia się</a:t>
            </a:r>
          </a:p>
          <a:p>
            <a:pPr>
              <a:buFont typeface="Courier New" pitchFamily="49" charset="0"/>
              <a:buChar char="o"/>
            </a:pPr>
            <a:r>
              <a:rPr lang="pl-PL" sz="1800" b="1" dirty="0" smtClean="0">
                <a:solidFill>
                  <a:srgbClr val="002060"/>
                </a:solidFill>
              </a:rPr>
              <a:t> odpowiada za wynik procesu uczenia się oraz za sposób, w jaki ten końcowy wynik powstaje</a:t>
            </a:r>
          </a:p>
          <a:p>
            <a:pPr>
              <a:buFont typeface="Courier New" pitchFamily="49" charset="0"/>
              <a:buChar char="o"/>
            </a:pPr>
            <a:r>
              <a:rPr lang="pl-PL" sz="1800" b="1" dirty="0" smtClean="0">
                <a:solidFill>
                  <a:srgbClr val="002060"/>
                </a:solidFill>
              </a:rPr>
              <a:t> jest autorem i kontrolerem procesu dochodzenia do wiedzy</a:t>
            </a:r>
          </a:p>
          <a:p>
            <a:pPr>
              <a:buFont typeface="Courier New" pitchFamily="49" charset="0"/>
              <a:buChar char="o"/>
            </a:pPr>
            <a:r>
              <a:rPr lang="pl-PL" sz="1800" b="1" dirty="0" smtClean="0">
                <a:solidFill>
                  <a:srgbClr val="002060"/>
                </a:solidFill>
              </a:rPr>
              <a:t> samodzielnie decyduje, jaki rodzaj zadania w jakim czasie i w jaki sposób je wykona</a:t>
            </a:r>
            <a:r>
              <a:rPr lang="pl-PL" sz="1800" b="1" dirty="0" smtClean="0"/>
              <a:t>.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Współpraca </a:t>
            </a:r>
          </a:p>
          <a:p>
            <a:pPr>
              <a:buFont typeface="Courier New" pitchFamily="49" charset="0"/>
              <a:buChar char="o"/>
            </a:pPr>
            <a:endParaRPr lang="pl-PL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potrafi współdziałać pomagać innym ,ale nie podaje gotowych rozwiązań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umiejętnie dochodzi do kompromisów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działa zespołowo osiągając wspólny cel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szanuje pracę innych nie przeszkadza</a:t>
            </a:r>
          </a:p>
          <a:p>
            <a:pPr>
              <a:buFont typeface="Courier New" pitchFamily="49" charset="0"/>
              <a:buChar char="o"/>
            </a:pPr>
            <a:endParaRPr lang="pl-PL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WSPÓŁPRACA JAK ELEMENT CODZIENNYCH DZIAŁAŃ</a:t>
            </a:r>
          </a:p>
          <a:p>
            <a:pPr>
              <a:buFont typeface="Courier New" pitchFamily="49" charset="0"/>
              <a:buChar char="o"/>
            </a:pPr>
            <a:endParaRPr lang="pl-PL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współpraca na zajęciach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praca w parach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praca w zespołach zadaniowych</a:t>
            </a:r>
          </a:p>
          <a:p>
            <a:pPr>
              <a:buFont typeface="Courier New" pitchFamily="49" charset="0"/>
              <a:buChar char="o"/>
            </a:pPr>
            <a:endParaRPr lang="pl-PL" b="1" dirty="0" smtClean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współpraca miedzy dziećmi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starszy młodszy</a:t>
            </a:r>
          </a:p>
          <a:p>
            <a:pPr>
              <a:buFont typeface="Courier New" pitchFamily="49" charset="0"/>
              <a:buChar char="o"/>
            </a:pPr>
            <a:r>
              <a:rPr lang="pl-PL" b="1" dirty="0" smtClean="0">
                <a:solidFill>
                  <a:srgbClr val="002060"/>
                </a:solidFill>
              </a:rPr>
              <a:t> w czym mogę pomó</a:t>
            </a:r>
            <a:r>
              <a:rPr lang="pl-PL" dirty="0" smtClean="0">
                <a:solidFill>
                  <a:srgbClr val="002060"/>
                </a:solidFill>
              </a:rPr>
              <a:t>c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</TotalTime>
  <Words>1139</Words>
  <PresentationFormat>Pokaz na ekranie (4:3)</PresentationFormat>
  <Paragraphs>166</Paragraphs>
  <Slides>67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68" baseType="lpstr">
      <vt:lpstr>Motyw pakietu Office</vt:lpstr>
      <vt:lpstr>Pedagogika Planu Daltońskiego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Wizualizacja obecności</vt:lpstr>
      <vt:lpstr>Wizualizacja dni tygodnia</vt:lpstr>
      <vt:lpstr>Kalendarz pogody</vt:lpstr>
      <vt:lpstr>Wizualizacja dnia - plan dnia</vt:lpstr>
      <vt:lpstr>PRAWA RĘKA</vt:lpstr>
      <vt:lpstr>Wizualizacja dyżurów w grupie</vt:lpstr>
      <vt:lpstr>Slajd 17</vt:lpstr>
      <vt:lpstr>Slajd 18</vt:lpstr>
      <vt:lpstr>Slajd 19</vt:lpstr>
      <vt:lpstr>Tablica zadań</vt:lpstr>
      <vt:lpstr>Tablica zadań -planowanie</vt:lpstr>
      <vt:lpstr>Instrukcje do zadań</vt:lpstr>
      <vt:lpstr>Slajd 23</vt:lpstr>
      <vt:lpstr>Slajd 24</vt:lpstr>
      <vt:lpstr>Slajd 25</vt:lpstr>
      <vt:lpstr>Slajd 26</vt:lpstr>
      <vt:lpstr>Slajd 27</vt:lpstr>
      <vt:lpstr> </vt:lpstr>
      <vt:lpstr>Refleksja </vt:lpstr>
      <vt:lpstr>Praca w parach</vt:lpstr>
      <vt:lpstr>Wizualizacja pracy w parach</vt:lpstr>
      <vt:lpstr>Slajd 32</vt:lpstr>
      <vt:lpstr>Slajd 33</vt:lpstr>
      <vt:lpstr>Praca w zespołach</vt:lpstr>
      <vt:lpstr>Praca w zespołach</vt:lpstr>
      <vt:lpstr>Slajd 36</vt:lpstr>
      <vt:lpstr>Slajd 37</vt:lpstr>
      <vt:lpstr>Slajd 38</vt:lpstr>
      <vt:lpstr>Slajd 39</vt:lpstr>
      <vt:lpstr>Slajd 40</vt:lpstr>
      <vt:lpstr>Praca w zespołach</vt:lpstr>
      <vt:lpstr>Slajd 42</vt:lpstr>
      <vt:lpstr>WIZUALIZACJA AKTYWNOŚCI</vt:lpstr>
      <vt:lpstr>Slajd 44</vt:lpstr>
      <vt:lpstr>Slajd 45</vt:lpstr>
      <vt:lpstr>Slajd 46</vt:lpstr>
      <vt:lpstr>Aktywności</vt:lpstr>
      <vt:lpstr>Slajd 48</vt:lpstr>
      <vt:lpstr>Slajd 49</vt:lpstr>
      <vt:lpstr>Slajd 50</vt:lpstr>
      <vt:lpstr>Slajd 51</vt:lpstr>
      <vt:lpstr>Slajd 52</vt:lpstr>
      <vt:lpstr>Slajd 53</vt:lpstr>
      <vt:lpstr>Zegar - Upływający czas</vt:lpstr>
      <vt:lpstr>Slajd 55</vt:lpstr>
      <vt:lpstr>SYSTEM PRACY- SYGNALIZATOR</vt:lpstr>
      <vt:lpstr>Wizualizacja upływającego czasu</vt:lpstr>
      <vt:lpstr>Slajd 58</vt:lpstr>
      <vt:lpstr>Slajd 59</vt:lpstr>
      <vt:lpstr>KALENDARZ</vt:lpstr>
      <vt:lpstr>Kalendarz Urodzin</vt:lpstr>
      <vt:lpstr>Slajd 62</vt:lpstr>
      <vt:lpstr>WIZUALIZACJA ZASAD</vt:lpstr>
      <vt:lpstr>WIZUALIZACJA WYJŚĆ DO TOALETY</vt:lpstr>
      <vt:lpstr>W CZYM MOGĘ POMÓC</vt:lpstr>
      <vt:lpstr>CO PLAN DALTOŃSKI DAJE DZIECIOM</vt:lpstr>
      <vt:lpstr>Slajd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Pedagogika Planu Daltońskiego</dc:title>
  <cp:lastModifiedBy>Admin</cp:lastModifiedBy>
  <cp:revision>243</cp:revision>
  <dcterms:modified xsi:type="dcterms:W3CDTF">2023-11-22T00:46:45Z</dcterms:modified>
</cp:coreProperties>
</file>